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7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5143500"/>
  <p:notesSz cx="6858000" cy="9144000"/>
  <p:embeddedFontLst>
    <p:embeddedFont>
      <p:font typeface="Roboto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52b57121_0_12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552b57121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52b57121_0_13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52b57121_0_1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552b57121_0_163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552b57121_0_1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6f73a04f_0_4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6f73a04f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73a04f_0_9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73a04f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73a04f_0_9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73a04f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73a04f_0_14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73a04f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52b57121_0_37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552b57121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52b57121_0_51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52b57121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552b57121_0_8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552b57121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552b57121_0_6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552b57121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552b57121_0_11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552b57121_0_1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4"/>
        </a:solid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10"/>
          <p:cNvSpPr txBox="1"/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</a:fld>
            <a:endParaRPr lang="zh-HK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pillow.readthedocs.io/en/3.1.x/reference/ImageFile.html" TargetMode="Externa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hyperlink" Target="https://github.com/albu/albumentations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zhuanlan.zhihu.com/p/28741691" TargetMode="Externa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hyperlink" Target="https://pytorch.org/docs/stable/torchvision/transform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数据预处理与数据增强</a:t>
            </a:r>
            <a:endParaRPr lang="zh-HK"/>
          </a:p>
        </p:txBody>
      </p:sp>
      <p:sp>
        <p:nvSpPr>
          <p:cNvPr id="68" name="Google Shape;68;p13"/>
          <p:cNvSpPr txBox="1"/>
          <p:nvPr>
            <p:ph type="subTitle" idx="1"/>
          </p:nvPr>
        </p:nvSpPr>
        <p:spPr>
          <a:xfrm>
            <a:off x="6198525" y="3699850"/>
            <a:ext cx="2794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/>
              <a:t>2019.1</a:t>
            </a:r>
            <a:r>
              <a:rPr lang="en-US" altLang="zh-HK" sz="2400"/>
              <a:t>2</a:t>
            </a:r>
            <a:r>
              <a:rPr lang="zh-HK" sz="2400"/>
              <a:t>.</a:t>
            </a:r>
            <a:r>
              <a:rPr lang="en-US" altLang="zh-HK" sz="2400"/>
              <a:t>28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/>
              <a:t>唐志鸿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70975" y="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数据增强－代码实践</a:t>
            </a:r>
            <a:endParaRPr lang="zh-HK"/>
          </a:p>
        </p:txBody>
      </p:sp>
      <p:sp>
        <p:nvSpPr>
          <p:cNvPr id="191" name="Google Shape;191;p26"/>
          <p:cNvSpPr txBox="1"/>
          <p:nvPr/>
        </p:nvSpPr>
        <p:spPr>
          <a:xfrm>
            <a:off x="376350" y="927250"/>
            <a:ext cx="4625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有时候你需要自己写transforms,怎么办呢？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5425" y="1325275"/>
            <a:ext cx="5975351" cy="197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529075" y="3523550"/>
            <a:ext cx="58143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一般都可以利用numpy进行处理，复杂的图像处理可能需要</a:t>
            </a:r>
            <a:r>
              <a:rPr lang="zh-H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PIL</a:t>
            </a:r>
            <a:r>
              <a:rPr lang="zh-HK">
                <a:latin typeface="Roboto"/>
                <a:ea typeface="Roboto"/>
                <a:cs typeface="Roboto"/>
                <a:sym typeface="Roboto"/>
              </a:rPr>
              <a:t>(尽量使用这个包).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0975" y="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数据增强－代码实践</a:t>
            </a:r>
            <a:endParaRPr lang="zh-HK"/>
          </a:p>
        </p:txBody>
      </p:sp>
      <p:sp>
        <p:nvSpPr>
          <p:cNvPr id="199" name="Google Shape;199;p27"/>
          <p:cNvSpPr txBox="1"/>
          <p:nvPr/>
        </p:nvSpPr>
        <p:spPr>
          <a:xfrm>
            <a:off x="376350" y="774850"/>
            <a:ext cx="4625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还有更加方便的工具吗？ </a:t>
            </a:r>
            <a:r>
              <a:rPr lang="zh-H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"/>
              </a:rPr>
              <a:t>Albumentations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1200" y="1228700"/>
            <a:ext cx="3837450" cy="38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01725" y="1308825"/>
            <a:ext cx="4355048" cy="15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01725" y="3338525"/>
            <a:ext cx="4355044" cy="15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0975" y="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数据增强－代码实践</a:t>
            </a:r>
            <a:endParaRPr lang="zh-HK"/>
          </a:p>
        </p:txBody>
      </p:sp>
      <p:sp>
        <p:nvSpPr>
          <p:cNvPr id="208" name="Google Shape;208;p28"/>
          <p:cNvSpPr txBox="1"/>
          <p:nvPr/>
        </p:nvSpPr>
        <p:spPr>
          <a:xfrm>
            <a:off x="376350" y="774850"/>
            <a:ext cx="4625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还有更加方便的工具吗？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1"/>
          <a:srcRect l="3150" t="1970" r="-3149" b="-1969"/>
          <a:stretch>
            <a:fillRect/>
          </a:stretch>
        </p:blipFill>
        <p:spPr>
          <a:xfrm>
            <a:off x="539825" y="1269175"/>
            <a:ext cx="3874326" cy="38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43975" y="1331075"/>
            <a:ext cx="4771326" cy="36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/>
              <a:t>谢谢！</a:t>
            </a:r>
            <a:endParaRPr sz="3000"/>
          </a:p>
        </p:txBody>
      </p:sp>
      <p:sp>
        <p:nvSpPr>
          <p:cNvPr id="216" name="Google Shape;216;p29"/>
          <p:cNvSpPr txBox="1"/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联系我：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2512243578@qq.com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/>
              <a:t> </a:t>
            </a:r>
            <a:endParaRPr sz="1400"/>
          </a:p>
        </p:txBody>
      </p:sp>
      <p:pic>
        <p:nvPicPr>
          <p:cNvPr id="217" name="Google Shape;217;p29" descr="金门大桥的黑白仰拍照片"/>
          <p:cNvPicPr preferRelativeResize="0"/>
          <p:nvPr/>
        </p:nvPicPr>
        <p:blipFill rotWithShape="1">
          <a:blip r:embed="rId1"/>
          <a:srcRect l="19071" t="9" r="4853"/>
          <a:stretch>
            <a:fillRect/>
          </a:stretch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说明</a:t>
            </a:r>
            <a:endParaRPr lang="zh-CN" altLang="en-US"/>
          </a:p>
        </p:txBody>
      </p:sp>
      <p:sp>
        <p:nvSpPr>
          <p:cNvPr id="127" name="Google Shape;127;p19"/>
          <p:cNvSpPr txBox="1"/>
          <p:nvPr/>
        </p:nvSpPr>
        <p:spPr>
          <a:xfrm>
            <a:off x="529400" y="2399275"/>
            <a:ext cx="6681600" cy="18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CN">
                <a:latin typeface="Roboto"/>
                <a:ea typeface="Roboto"/>
                <a:cs typeface="Roboto"/>
                <a:sym typeface="Roboto"/>
              </a:rPr>
              <a:t>初赛与复赛的数据都可以使用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CN" altLang="zh-HK">
                <a:latin typeface="Roboto"/>
                <a:ea typeface="Roboto"/>
                <a:cs typeface="Roboto"/>
                <a:sym typeface="Roboto"/>
              </a:rPr>
              <a:t>为了使用两个部分的数据，我们对</a:t>
            </a:r>
            <a:r>
              <a:rPr lang="en-US" altLang="zh-CN">
                <a:latin typeface="Roboto"/>
                <a:ea typeface="Roboto"/>
                <a:cs typeface="Roboto"/>
                <a:sym typeface="Roboto"/>
              </a:rPr>
              <a:t>label</a:t>
            </a:r>
            <a:r>
              <a:rPr lang="zh-CN" altLang="en-US">
                <a:latin typeface="Roboto"/>
                <a:ea typeface="Roboto"/>
                <a:cs typeface="Roboto"/>
                <a:sym typeface="Roboto"/>
              </a:rPr>
              <a:t>的处理变成对</a:t>
            </a:r>
            <a:r>
              <a:rPr lang="en-US" altLang="zh-CN">
                <a:latin typeface="Roboto"/>
                <a:ea typeface="Roboto"/>
                <a:cs typeface="Roboto"/>
                <a:sym typeface="Roboto"/>
              </a:rPr>
              <a:t>gray_label</a:t>
            </a:r>
            <a:r>
              <a:rPr lang="zh-CN" altLang="en-US">
                <a:latin typeface="Roboto"/>
                <a:ea typeface="Roboto"/>
                <a:cs typeface="Roboto"/>
                <a:sym typeface="Roboto"/>
              </a:rPr>
              <a:t>的处理而不是</a:t>
            </a:r>
            <a:r>
              <a:rPr lang="en-US" altLang="zh-CN">
                <a:latin typeface="Roboto"/>
                <a:ea typeface="Roboto"/>
                <a:cs typeface="Roboto"/>
                <a:sym typeface="Roboto"/>
              </a:rPr>
              <a:t>fixed_label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</a:t>
            </a:r>
            <a:endParaRPr lang="zh-HK"/>
          </a:p>
        </p:txBody>
      </p:sp>
      <p:sp>
        <p:nvSpPr>
          <p:cNvPr id="127" name="Google Shape;127;p19"/>
          <p:cNvSpPr txBox="1"/>
          <p:nvPr/>
        </p:nvSpPr>
        <p:spPr>
          <a:xfrm>
            <a:off x="529400" y="2399275"/>
            <a:ext cx="6681600" cy="18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数据增强的目的是：提升特征的鲁棒性与模型的泛化性．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一般来讲，数据增强是可以提升模型性能，但是并不是所有方法都成立(实际条件约束)．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数据增强与数据集和任务存在一定的关联性．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数据增强－基于pixels</a:t>
            </a:r>
            <a:endParaRPr lang="zh-HK"/>
          </a:p>
        </p:txBody>
      </p:sp>
      <p:sp>
        <p:nvSpPr>
          <p:cNvPr id="133" name="Google Shape;133;p20"/>
          <p:cNvSpPr txBox="1"/>
          <p:nvPr/>
        </p:nvSpPr>
        <p:spPr>
          <a:xfrm>
            <a:off x="572700" y="943600"/>
            <a:ext cx="4030800" cy="18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亮度(图像均值反应)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对比度(均值不变的情况下，放缩差别)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颜色饱和度(将图像的GBR颜色空间转向HSV的颜色空间)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692700" y="3087200"/>
            <a:ext cx="3976200" cy="1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0" descr="y = ax+b" title="MathEquation,#00000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85525" y="3366150"/>
            <a:ext cx="3410800" cy="7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5319275" y="3535975"/>
            <a:ext cx="2981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色彩空间</a:t>
            </a:r>
            <a:r>
              <a:rPr lang="zh-HK">
                <a:latin typeface="Roboto"/>
                <a:ea typeface="Roboto"/>
                <a:cs typeface="Roboto"/>
                <a:sym typeface="Roboto"/>
              </a:rPr>
              <a:t>：What，Where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367800" y="1692625"/>
            <a:ext cx="22332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V = max(R,G,B)</a:t>
            </a:r>
            <a:endParaRPr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 =(V -min(R,G,B))/V</a:t>
            </a:r>
            <a:endParaRPr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302325" y="944850"/>
            <a:ext cx="22278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GBR---&gt;HSV转换计算方法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数据增强－基于位置的变化</a:t>
            </a:r>
            <a:endParaRPr lang="zh-HK"/>
          </a:p>
        </p:txBody>
      </p:sp>
      <p:sp>
        <p:nvSpPr>
          <p:cNvPr id="144" name="Google Shape;144;p21"/>
          <p:cNvSpPr txBox="1"/>
          <p:nvPr/>
        </p:nvSpPr>
        <p:spPr>
          <a:xfrm>
            <a:off x="191700" y="1096000"/>
            <a:ext cx="2628900" cy="2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水平或者垂直翻转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平移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旋转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放缩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裁剪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316275" y="3580650"/>
            <a:ext cx="3288900" cy="1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仿射变换：</a:t>
            </a:r>
            <a:endParaRPr sz="180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缩放（Scale）、平移(transform)、旋转(rotate)、反射（reflection）这些也可以叫做几何线性变换．</a:t>
            </a:r>
            <a:endParaRPr sz="120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错切(shear mapping)</a:t>
            </a:r>
            <a:endParaRPr sz="120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27100" y="1185975"/>
            <a:ext cx="2903200" cy="38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6420300" y="749620"/>
            <a:ext cx="14781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example</a:t>
            </a:r>
            <a:endParaRPr sz="18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数据增强－More Methods</a:t>
            </a:r>
            <a:endParaRPr lang="zh-HK"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1"/>
          <a:srcRect l="2644" t="4195" r="3237" b="20610"/>
          <a:stretch>
            <a:fillRect/>
          </a:stretch>
        </p:blipFill>
        <p:spPr>
          <a:xfrm>
            <a:off x="98250" y="1270863"/>
            <a:ext cx="3479925" cy="28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33200" y="823625"/>
            <a:ext cx="2568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Cutout:随机丢掉图中的一部分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87600" y="4527000"/>
            <a:ext cx="508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000" i="1">
                <a:solidFill>
                  <a:srgbClr val="666666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DeVries, Terrance, and Graham W. Taylor. "Improved regularization of convolutional neural networks with cutout." arXiv preprint arXiv:1708.04552 (2017).</a:t>
            </a:r>
            <a:endParaRPr sz="1000" i="1">
              <a:solidFill>
                <a:srgbClr val="666666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05400" y="2053725"/>
            <a:ext cx="4960274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81300" y="2070663"/>
            <a:ext cx="4501049" cy="13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数据增强－More Methods</a:t>
            </a:r>
            <a:endParaRPr lang="zh-HK"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2"/>
          <a:srcRect l="3391" t="-2160" r="3688" b="2160"/>
          <a:stretch>
            <a:fillRect/>
          </a:stretch>
        </p:blipFill>
        <p:spPr>
          <a:xfrm>
            <a:off x="150025" y="1259975"/>
            <a:ext cx="4691225" cy="27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128400" y="905425"/>
            <a:ext cx="26835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Mixup:用两个目标合成一个目标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87600" y="4374600"/>
            <a:ext cx="508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000" i="1">
                <a:solidFill>
                  <a:srgbClr val="666666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Zhang, Hongyi, et al. "mixup: Beyond empirical risk minimization." arXiv preprint arXiv:1710.09412 (2017).</a:t>
            </a:r>
            <a:endParaRPr sz="1000" i="1">
              <a:solidFill>
                <a:srgbClr val="666666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000" i="1">
                <a:solidFill>
                  <a:srgbClr val="666666"/>
                </a:solidFill>
                <a:highlight>
                  <a:srgbClr val="FFFFFF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Zhang, Zhi, et al. "Bag of freebies for training object detection neural networks." arXiv preprint arXiv:1902.04103 (2019).</a:t>
            </a:r>
            <a:endParaRPr sz="1000" i="1">
              <a:solidFill>
                <a:srgbClr val="666666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数据增强－More Methods</a:t>
            </a:r>
            <a:endParaRPr lang="zh-HK"/>
          </a:p>
        </p:txBody>
      </p:sp>
      <p:sp>
        <p:nvSpPr>
          <p:cNvPr id="171" name="Google Shape;171;p24"/>
          <p:cNvSpPr txBox="1"/>
          <p:nvPr/>
        </p:nvSpPr>
        <p:spPr>
          <a:xfrm>
            <a:off x="33200" y="823625"/>
            <a:ext cx="3643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AutoAugment:根据数据集自动学习更好的数据增强方法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1400" y="4603200"/>
            <a:ext cx="50889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000" i="1">
                <a:solidFill>
                  <a:srgbClr val="999999"/>
                </a:solidFill>
                <a:highlight>
                  <a:srgbClr val="FFFFFF"/>
                </a:highlight>
              </a:rPr>
              <a:t>Cubuk, Ekin D., et al. "Autoaugment: Learning augmentation policies from data." arXiv preprint arXiv:1805.09501 (2018).</a:t>
            </a:r>
            <a:endParaRPr sz="1000" i="1">
              <a:solidFill>
                <a:srgbClr val="999999"/>
              </a:solidFill>
              <a:highlight>
                <a:srgbClr val="FFFFFF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0750" y="1559925"/>
            <a:ext cx="3535650" cy="24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4876725" y="840300"/>
            <a:ext cx="36762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CIFAR-10: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AutoAugment通常使用的是color-based transformations(Equalize, AutoContrast, Color, and Brightness)的数据增强方法.</a:t>
            </a:r>
            <a:endParaRPr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60550" y="1807475"/>
            <a:ext cx="4404450" cy="13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4963500" y="3196600"/>
            <a:ext cx="38289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ImageNet: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1A1A1A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主要集中在color-based transformations.不同在于ImageNet中,旋转也是经常使用的策略．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/>
          <a:srcRect l="1702" t="9322" r="2658" b="-1082"/>
          <a:stretch>
            <a:fillRect/>
          </a:stretch>
        </p:blipFill>
        <p:spPr>
          <a:xfrm>
            <a:off x="5039688" y="3932625"/>
            <a:ext cx="4308474" cy="14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70975" y="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数据增强－代码实践</a:t>
            </a:r>
            <a:endParaRPr lang="zh-HK"/>
          </a:p>
        </p:txBody>
      </p:sp>
      <p:sp>
        <p:nvSpPr>
          <p:cNvPr id="183" name="Google Shape;183;p25"/>
          <p:cNvSpPr txBox="1"/>
          <p:nvPr/>
        </p:nvSpPr>
        <p:spPr>
          <a:xfrm>
            <a:off x="376350" y="927250"/>
            <a:ext cx="28146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Pytorch: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torchvision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torchvision.transform:</a:t>
            </a:r>
            <a:r>
              <a:rPr lang="zh-HK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"/>
              </a:rPr>
              <a:t>文档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374375" y="776925"/>
            <a:ext cx="5523211" cy="42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349250" y="2983225"/>
            <a:ext cx="2514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Roboto"/>
                <a:ea typeface="Roboto"/>
                <a:cs typeface="Roboto"/>
                <a:sym typeface="Roboto"/>
              </a:rPr>
              <a:t>分类模型常用的数据增强方法与不常用的里面都有．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1455</Words>
  <Application>WPS 演示</Application>
  <PresentationFormat/>
  <Paragraphs>108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方正书宋_GBK</vt:lpstr>
      <vt:lpstr>Wingdings</vt:lpstr>
      <vt:lpstr>Arial</vt:lpstr>
      <vt:lpstr>Roboto</vt:lpstr>
      <vt:lpstr>Thonburi</vt:lpstr>
      <vt:lpstr>Times New Roman</vt:lpstr>
      <vt:lpstr>Microsoft Yahei</vt:lpstr>
      <vt:lpstr>宋体</vt:lpstr>
      <vt:lpstr>汉仪书宋二KW</vt:lpstr>
      <vt:lpstr>微软雅黑</vt:lpstr>
      <vt:lpstr>汉仪旗黑KW</vt:lpstr>
      <vt:lpstr>Arial Unicode MS</vt:lpstr>
      <vt:lpstr>Wingdings</vt:lpstr>
      <vt:lpstr>宋体-简</vt:lpstr>
      <vt:lpstr>Material</vt:lpstr>
      <vt:lpstr>数据预处理与数据增强</vt:lpstr>
      <vt:lpstr>数据增强</vt:lpstr>
      <vt:lpstr>数据增强</vt:lpstr>
      <vt:lpstr>数据增强－基于pixels</vt:lpstr>
      <vt:lpstr>数据增强－基于位置的变化</vt:lpstr>
      <vt:lpstr>数据增强－More Methods</vt:lpstr>
      <vt:lpstr>数据增强－More Methods</vt:lpstr>
      <vt:lpstr>数据增强－More Methods</vt:lpstr>
      <vt:lpstr>数据增强－代码实践</vt:lpstr>
      <vt:lpstr>数据增强－代码实践</vt:lpstr>
      <vt:lpstr>数据增强－代码实践</vt:lpstr>
      <vt:lpstr>数据增强－代码实践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数据预处理与数据增强</dc:title>
  <dc:creator/>
  <cp:lastModifiedBy>zhihongtang</cp:lastModifiedBy>
  <cp:revision>2</cp:revision>
  <dcterms:created xsi:type="dcterms:W3CDTF">2019-12-29T14:50:12Z</dcterms:created>
  <dcterms:modified xsi:type="dcterms:W3CDTF">2019-12-29T14:50:12Z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2052-1.8.2.2861</vt:lpwstr>
  </property>
</Properties>
</file>